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2"/>
  </p:notesMasterIdLst>
  <p:handoutMasterIdLst>
    <p:handoutMasterId r:id="rId13"/>
  </p:handoutMasterIdLst>
  <p:sldIdLst>
    <p:sldId id="314" r:id="rId5"/>
    <p:sldId id="315" r:id="rId6"/>
    <p:sldId id="318" r:id="rId7"/>
    <p:sldId id="327" r:id="rId8"/>
    <p:sldId id="326" r:id="rId9"/>
    <p:sldId id="325" r:id="rId10"/>
    <p:sldId id="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63E499-5743-4DDF-A15E-E94AF540A498}" v="372" dt="2025-05-08T18:59:06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5388" autoAdjust="0"/>
  </p:normalViewPr>
  <p:slideViewPr>
    <p:cSldViewPr snapToGrid="0">
      <p:cViewPr>
        <p:scale>
          <a:sx n="100" d="100"/>
          <a:sy n="100" d="100"/>
        </p:scale>
        <p:origin x="173" y="-54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FAILED BANKING TRANSACTION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838758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292579"/>
            <a:ext cx="5181600" cy="4963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1600" dirty="0">
                <a:ea typeface="+mn-lt"/>
                <a:cs typeface="+mn-lt"/>
              </a:rPr>
              <a:t>Banking systems deal with massive volumes of transactions every day, where even a small percentage of failures can significantly affect customer trust, operational efficiency, and regulatory compliance. This project presents a scalable, cloud-native solution to automate the detection, cleaning, analysis, and visualization of failed banking transactions using Google Cloud Platform (GCP).</a:t>
            </a:r>
            <a:endParaRPr lang="en-US" dirty="0"/>
          </a:p>
          <a:p>
            <a:pPr marL="285750" indent="-285750">
              <a:buChar char="•"/>
            </a:pPr>
            <a:r>
              <a:rPr lang="en-US" sz="1600" dirty="0">
                <a:ea typeface="+mn-lt"/>
                <a:cs typeface="+mn-lt"/>
              </a:rPr>
              <a:t>Daily CSV files from multiple branches are uploaded to </a:t>
            </a:r>
            <a:r>
              <a:rPr lang="en-US" sz="1600" b="1" dirty="0">
                <a:ea typeface="+mn-lt"/>
                <a:cs typeface="+mn-lt"/>
              </a:rPr>
              <a:t>Google Cloud Storage (GCS)</a:t>
            </a:r>
            <a:r>
              <a:rPr lang="en-US" sz="1600" dirty="0">
                <a:ea typeface="+mn-lt"/>
                <a:cs typeface="+mn-lt"/>
              </a:rPr>
              <a:t>. A </a:t>
            </a:r>
            <a:r>
              <a:rPr lang="en-US" sz="1600" b="1" dirty="0" err="1">
                <a:ea typeface="+mn-lt"/>
                <a:cs typeface="+mn-lt"/>
              </a:rPr>
              <a:t>Dataproc</a:t>
            </a:r>
            <a:r>
              <a:rPr lang="en-US" sz="1600" dirty="0">
                <a:ea typeface="+mn-lt"/>
                <a:cs typeface="+mn-lt"/>
              </a:rPr>
              <a:t> cluster with </a:t>
            </a:r>
            <a:r>
              <a:rPr lang="en-US" sz="1600" b="1" dirty="0" err="1">
                <a:ea typeface="+mn-lt"/>
                <a:cs typeface="+mn-lt"/>
              </a:rPr>
              <a:t>PySpark</a:t>
            </a:r>
            <a:r>
              <a:rPr lang="en-US" sz="1600" dirty="0">
                <a:ea typeface="+mn-lt"/>
                <a:cs typeface="+mn-lt"/>
              </a:rPr>
              <a:t> processes these files, cleaning and filtering for failed transactions. Filtered data is stored in </a:t>
            </a:r>
            <a:r>
              <a:rPr lang="en-US" sz="1600" b="1" dirty="0">
                <a:ea typeface="+mn-lt"/>
                <a:cs typeface="+mn-lt"/>
              </a:rPr>
              <a:t>Cloud SQL (MySQL)</a:t>
            </a:r>
            <a:r>
              <a:rPr lang="en-US" sz="1600" dirty="0">
                <a:ea typeface="+mn-lt"/>
                <a:cs typeface="+mn-lt"/>
              </a:rPr>
              <a:t>, and analyzed via </a:t>
            </a:r>
            <a:r>
              <a:rPr lang="en-US" sz="1600" b="1" dirty="0" err="1">
                <a:ea typeface="+mn-lt"/>
                <a:cs typeface="+mn-lt"/>
              </a:rPr>
              <a:t>BigQuery</a:t>
            </a:r>
            <a:r>
              <a:rPr lang="en-US" sz="1600" dirty="0">
                <a:ea typeface="+mn-lt"/>
                <a:cs typeface="+mn-lt"/>
              </a:rPr>
              <a:t> using federated queries. Visual insight like failure reasons, branch trends, and time-based patterns are built in </a:t>
            </a:r>
            <a:r>
              <a:rPr lang="en-US" sz="1600" b="1" dirty="0">
                <a:ea typeface="+mn-lt"/>
                <a:cs typeface="+mn-lt"/>
              </a:rPr>
              <a:t>Looker Studio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942065"/>
          </a:xfrm>
        </p:spPr>
        <p:txBody>
          <a:bodyPr/>
          <a:lstStyle/>
          <a:p>
            <a:r>
              <a:rPr lang="en-US" dirty="0"/>
              <a:t>WORKFLOW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321250"/>
            <a:ext cx="9329600" cy="49321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STEP1 :</a:t>
            </a:r>
            <a:r>
              <a:rPr lang="en-US" dirty="0">
                <a:ea typeface="+mn-lt"/>
                <a:cs typeface="Calibri"/>
              </a:rPr>
              <a:t> </a:t>
            </a:r>
            <a:r>
              <a:rPr lang="en-US" dirty="0">
                <a:ea typeface="+mn-lt"/>
                <a:cs typeface="+mn-lt"/>
              </a:rPr>
              <a:t>Install &amp; Authenticate Google Cloud SDK.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Install the </a:t>
            </a:r>
            <a:r>
              <a:rPr lang="en-US" b="1" dirty="0">
                <a:ea typeface="+mn-lt"/>
                <a:cs typeface="+mn-lt"/>
              </a:rPr>
              <a:t>Google Cloud SDK</a:t>
            </a:r>
            <a:r>
              <a:rPr lang="en-US" dirty="0">
                <a:ea typeface="+mn-lt"/>
                <a:cs typeface="+mn-lt"/>
              </a:rPr>
              <a:t> (includes </a:t>
            </a:r>
            <a:r>
              <a:rPr lang="en-US" dirty="0" err="1">
                <a:latin typeface="Consolas"/>
                <a:cs typeface="Calibri"/>
              </a:rPr>
              <a:t>gsutil</a:t>
            </a:r>
            <a:r>
              <a:rPr lang="en-US" dirty="0">
                <a:ea typeface="+mn-lt"/>
                <a:cs typeface="+mn-lt"/>
              </a:rPr>
              <a:t>).Upload raw CSV files to Google Cloud Storage.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cs typeface="Calibri"/>
              </a:rPr>
              <a:t>STEP2</a:t>
            </a:r>
            <a:r>
              <a:rPr lang="en-US" dirty="0">
                <a:cs typeface="Calibri"/>
              </a:rPr>
              <a:t>: </a:t>
            </a:r>
            <a:r>
              <a:rPr lang="en-US" dirty="0">
                <a:ea typeface="+mn-lt"/>
                <a:cs typeface="+mn-lt"/>
              </a:rPr>
              <a:t>Data Cleaning with </a:t>
            </a:r>
            <a:r>
              <a:rPr lang="en-US" err="1">
                <a:ea typeface="+mn-lt"/>
                <a:cs typeface="+mn-lt"/>
              </a:rPr>
              <a:t>Dataproc</a:t>
            </a:r>
            <a:endParaRPr lang="en-US" dirty="0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Google Cloud </a:t>
            </a:r>
            <a:r>
              <a:rPr lang="en-US" b="1" dirty="0" err="1">
                <a:ea typeface="+mn-lt"/>
                <a:cs typeface="+mn-lt"/>
              </a:rPr>
              <a:t>Dataproc</a:t>
            </a:r>
            <a:r>
              <a:rPr lang="en-US" dirty="0">
                <a:ea typeface="+mn-lt"/>
                <a:cs typeface="+mn-lt"/>
              </a:rPr>
              <a:t> is a fully managed service for running </a:t>
            </a:r>
            <a:r>
              <a:rPr lang="en-US" b="1" dirty="0">
                <a:ea typeface="+mn-lt"/>
                <a:cs typeface="+mn-lt"/>
              </a:rPr>
              <a:t>Apache Spark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Hadoop</a:t>
            </a:r>
            <a:r>
              <a:rPr lang="en-US" dirty="0">
                <a:ea typeface="+mn-lt"/>
                <a:cs typeface="+mn-lt"/>
              </a:rPr>
              <a:t> clusters. It allows scalable, distributed data processing on cloud </a:t>
            </a:r>
            <a:r>
              <a:rPr lang="en-US" dirty="0" err="1">
                <a:ea typeface="+mn-lt"/>
                <a:cs typeface="+mn-lt"/>
              </a:rPr>
              <a:t>infrastructure.For</a:t>
            </a:r>
            <a:r>
              <a:rPr lang="en-US" dirty="0">
                <a:ea typeface="+mn-lt"/>
                <a:cs typeface="+mn-lt"/>
              </a:rPr>
              <a:t> this project, </a:t>
            </a:r>
            <a:r>
              <a:rPr lang="en-US" b="1" dirty="0">
                <a:ea typeface="+mn-lt"/>
                <a:cs typeface="+mn-lt"/>
              </a:rPr>
              <a:t>Apache Spark (</a:t>
            </a:r>
            <a:r>
              <a:rPr lang="en-US" b="1" dirty="0" err="1">
                <a:ea typeface="+mn-lt"/>
                <a:cs typeface="+mn-lt"/>
              </a:rPr>
              <a:t>PySpark</a:t>
            </a:r>
            <a:r>
              <a:rPr lang="en-US" b="1" dirty="0">
                <a:ea typeface="+mn-lt"/>
                <a:cs typeface="+mn-lt"/>
              </a:rPr>
              <a:t>)</a:t>
            </a:r>
            <a:r>
              <a:rPr lang="en-US" dirty="0">
                <a:ea typeface="+mn-lt"/>
                <a:cs typeface="+mn-lt"/>
              </a:rPr>
              <a:t> is used within a </a:t>
            </a:r>
            <a:r>
              <a:rPr lang="en-US" dirty="0" err="1">
                <a:ea typeface="+mn-lt"/>
                <a:cs typeface="+mn-lt"/>
              </a:rPr>
              <a:t>Dataproc</a:t>
            </a:r>
            <a:r>
              <a:rPr lang="en-US" dirty="0">
                <a:ea typeface="+mn-lt"/>
                <a:cs typeface="+mn-lt"/>
              </a:rPr>
              <a:t> cluster to clean daily banking transaction CSV files. Removes rows where all columns are null and duplicate rows</a:t>
            </a:r>
            <a:endParaRPr lang="en-US"/>
          </a:p>
          <a:p>
            <a:pPr marL="0" indent="0">
              <a:buNone/>
            </a:pPr>
            <a:r>
              <a:rPr lang="en-US" b="1" dirty="0">
                <a:cs typeface="Calibri"/>
              </a:rPr>
              <a:t>STEP3: </a:t>
            </a:r>
            <a:r>
              <a:rPr lang="en-US" dirty="0">
                <a:ea typeface="+mn-lt"/>
                <a:cs typeface="+mn-lt"/>
              </a:rPr>
              <a:t>Extract Failed Transactions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After cleaning the raw transaction data, we want to identify and isolate only the failed banking transactions. Monitoring system reliability and analyzing failure </a:t>
            </a:r>
            <a:r>
              <a:rPr lang="en-US" dirty="0" err="1">
                <a:ea typeface="+mn-lt"/>
                <a:cs typeface="+mn-lt"/>
              </a:rPr>
              <a:t>trends.In</a:t>
            </a:r>
            <a:r>
              <a:rPr lang="en-US" dirty="0">
                <a:ea typeface="+mn-lt"/>
                <a:cs typeface="+mn-lt"/>
              </a:rPr>
              <a:t> Second </a:t>
            </a:r>
            <a:r>
              <a:rPr lang="en-US" dirty="0" err="1">
                <a:ea typeface="+mn-lt"/>
                <a:cs typeface="+mn-lt"/>
              </a:rPr>
              <a:t>PySpark</a:t>
            </a:r>
            <a:r>
              <a:rPr lang="en-US" dirty="0">
                <a:ea typeface="+mn-lt"/>
                <a:cs typeface="+mn-lt"/>
              </a:rPr>
              <a:t> job we filter only the failed transactions and Supports federated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querying from </a:t>
            </a:r>
            <a:r>
              <a:rPr lang="en-US" dirty="0" err="1">
                <a:ea typeface="+mn-lt"/>
                <a:cs typeface="+mn-lt"/>
              </a:rPr>
              <a:t>BigQuery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46D3E-22F8-C0D4-0975-EC247DA0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663" y="206974"/>
            <a:ext cx="7273637" cy="16465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77E9-1DF3-42F3-F823-EAAAC2F7B4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651929"/>
            <a:ext cx="7431788" cy="514779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STEP4</a:t>
            </a:r>
            <a:r>
              <a:rPr lang="en-US" dirty="0"/>
              <a:t>: </a:t>
            </a:r>
            <a:r>
              <a:rPr lang="en-US" dirty="0">
                <a:ea typeface="+mn-lt"/>
                <a:cs typeface="+mn-lt"/>
              </a:rPr>
              <a:t>Federated Querying with </a:t>
            </a:r>
            <a:r>
              <a:rPr lang="en-US" err="1">
                <a:ea typeface="+mn-lt"/>
                <a:cs typeface="+mn-lt"/>
              </a:rPr>
              <a:t>BigQuery</a:t>
            </a:r>
            <a:endParaRPr lang="en-US" dirty="0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Enable </a:t>
            </a:r>
            <a:r>
              <a:rPr lang="en-US" err="1">
                <a:ea typeface="+mn-lt"/>
                <a:cs typeface="+mn-lt"/>
              </a:rPr>
              <a:t>BigQuery</a:t>
            </a:r>
            <a:r>
              <a:rPr lang="en-US" dirty="0">
                <a:ea typeface="+mn-lt"/>
                <a:cs typeface="+mn-lt"/>
              </a:rPr>
              <a:t> to directly query the data stored in Cloud SQL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(MySQL) without physically moving the data. This avoids duplication, simplifies data architecture, and allows for near real-time analytics. This is achieved using Federated Queries, which allow </a:t>
            </a:r>
            <a:r>
              <a:rPr lang="en-US" err="1">
                <a:ea typeface="+mn-lt"/>
                <a:cs typeface="+mn-lt"/>
              </a:rPr>
              <a:t>BigQuery</a:t>
            </a:r>
            <a:r>
              <a:rPr lang="en-US" dirty="0">
                <a:ea typeface="+mn-lt"/>
                <a:cs typeface="+mn-lt"/>
              </a:rPr>
              <a:t> to connect to external sources such as Cloud SQL using a </a:t>
            </a:r>
            <a:r>
              <a:rPr lang="en-US" err="1">
                <a:ea typeface="+mn-lt"/>
                <a:cs typeface="+mn-lt"/>
              </a:rPr>
              <a:t>BigQuery</a:t>
            </a:r>
            <a:r>
              <a:rPr lang="en-US" dirty="0">
                <a:ea typeface="+mn-lt"/>
                <a:cs typeface="+mn-lt"/>
              </a:rPr>
              <a:t> connection.</a:t>
            </a:r>
            <a:endParaRPr lang="en-US" dirty="0"/>
          </a:p>
          <a:p>
            <a:pPr marL="0" indent="0">
              <a:buNone/>
            </a:pPr>
            <a:r>
              <a:rPr lang="en-US" b="1"/>
              <a:t>STEP5</a:t>
            </a:r>
            <a:r>
              <a:rPr lang="en-US"/>
              <a:t>: </a:t>
            </a:r>
            <a:r>
              <a:rPr lang="en-US">
                <a:ea typeface="+mn-lt"/>
                <a:cs typeface="+mn-lt"/>
              </a:rPr>
              <a:t>Analysis in </a:t>
            </a:r>
            <a:r>
              <a:rPr lang="en-US" err="1">
                <a:ea typeface="+mn-lt"/>
                <a:cs typeface="+mn-lt"/>
              </a:rPr>
              <a:t>BigQuery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BigQuery</a:t>
            </a:r>
            <a:r>
              <a:rPr lang="en-US" dirty="0">
                <a:ea typeface="+mn-lt"/>
                <a:cs typeface="+mn-lt"/>
              </a:rPr>
              <a:t>, as a serverless and highly scalable data warehouse, is ideal for running complex analytical SQL queries on structured datasets. Top failure reasons. Failure trends by branch or city. Hourly patterns of failures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STEP6</a:t>
            </a:r>
            <a:r>
              <a:rPr lang="en-US" dirty="0"/>
              <a:t>: </a:t>
            </a:r>
            <a:r>
              <a:rPr lang="en-US" dirty="0">
                <a:ea typeface="+mn-lt"/>
                <a:cs typeface="+mn-lt"/>
              </a:rPr>
              <a:t>Visualization with Looker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 final step in the pipeline is to transform raw data into actionable insights by visualizing it through interactive dashboards. This is done using Looker Studio, a free business intelligence tool from Google that integrates seamlessly with </a:t>
            </a:r>
            <a:r>
              <a:rPr lang="en-US" dirty="0" err="1">
                <a:ea typeface="+mn-lt"/>
                <a:cs typeface="+mn-lt"/>
              </a:rPr>
              <a:t>BigQuery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038D0-F94E-0B37-A9C2-6AD4F35E5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7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A473-02E7-A652-A8C2-7A9C27E9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Architecture Diagram</a:t>
            </a:r>
            <a:endParaRPr lang="en-US"/>
          </a:p>
          <a:p>
            <a:endParaRPr lang="en-US" dirty="0"/>
          </a:p>
        </p:txBody>
      </p:sp>
      <p:pic>
        <p:nvPicPr>
          <p:cNvPr id="6" name="Content Placeholder 5" descr="A diagram of a diagram of data processing&#10;&#10;AI-generated content may be incorrect.">
            <a:extLst>
              <a:ext uri="{FF2B5EF4-FFF2-40B4-BE49-F238E27FC236}">
                <a16:creationId xmlns:a16="http://schemas.microsoft.com/office/drawing/2014/main" id="{09270C6C-0AE1-71AD-2554-2FB4868C6CB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399" y="1521544"/>
            <a:ext cx="6978769" cy="47339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9E99B-2A63-3BC2-9D2D-DF1862A3C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9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101" y="401033"/>
            <a:ext cx="10354052" cy="1209765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22CA15-3189-8D2F-34AF-5D8B0965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6" y="1401091"/>
            <a:ext cx="10230556" cy="450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477</Words>
  <Application>Microsoft Office PowerPoint</Application>
  <PresentationFormat>Widescreen</PresentationFormat>
  <Paragraphs>125</Paragraphs>
  <Slides>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Custom</vt:lpstr>
      <vt:lpstr>FAILED BANKING TRANSACTION ANALYSIS</vt:lpstr>
      <vt:lpstr>ABSTRACT</vt:lpstr>
      <vt:lpstr>WORKFLOW</vt:lpstr>
      <vt:lpstr>workflow</vt:lpstr>
      <vt:lpstr>Architecture Diagram </vt:lpstr>
      <vt:lpstr>OUTPUT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216</cp:revision>
  <dcterms:created xsi:type="dcterms:W3CDTF">2025-05-08T10:09:39Z</dcterms:created>
  <dcterms:modified xsi:type="dcterms:W3CDTF">2025-05-08T19:03:01Z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